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9" r:id="rId2"/>
    <p:sldId id="260" r:id="rId3"/>
    <p:sldId id="264" r:id="rId4"/>
    <p:sldId id="265" r:id="rId5"/>
    <p:sldId id="266" r:id="rId6"/>
    <p:sldId id="290" r:id="rId7"/>
    <p:sldId id="267" r:id="rId8"/>
    <p:sldId id="273" r:id="rId9"/>
    <p:sldId id="268" r:id="rId10"/>
    <p:sldId id="270" r:id="rId11"/>
    <p:sldId id="271" r:id="rId12"/>
    <p:sldId id="272" r:id="rId13"/>
    <p:sldId id="263" r:id="rId14"/>
    <p:sldId id="279" r:id="rId15"/>
    <p:sldId id="274" r:id="rId16"/>
    <p:sldId id="275" r:id="rId17"/>
    <p:sldId id="276" r:id="rId18"/>
    <p:sldId id="278" r:id="rId19"/>
    <p:sldId id="277" r:id="rId20"/>
    <p:sldId id="282" r:id="rId21"/>
    <p:sldId id="283" r:id="rId22"/>
    <p:sldId id="284" r:id="rId23"/>
    <p:sldId id="286" r:id="rId24"/>
    <p:sldId id="285" r:id="rId25"/>
    <p:sldId id="287" r:id="rId26"/>
    <p:sldId id="288" r:id="rId27"/>
    <p:sldId id="289" r:id="rId28"/>
    <p:sldId id="280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FF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1992C-DE15-4C52-A8DA-37F9C16E144F}" type="datetimeFigureOut">
              <a:rPr lang="es-ES" smtClean="0"/>
              <a:t>31/03/2024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234C2-9820-437E-90B7-335C1239FD1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821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63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9D7A402D-7215-4696-BDA4-933A538CF59D}" type="datetime1">
              <a:rPr lang="es-ES" smtClean="0"/>
              <a:t>31/03/2024</a:t>
            </a:fld>
            <a:endParaRPr lang="es-ES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F238B1-904D-42A0-8F7F-C911427E93D1}" type="datetime1">
              <a:rPr lang="es-ES" smtClean="0"/>
              <a:t>31/03/2024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15946C-4522-452F-BC1C-908E12FA3FA2}" type="datetime1">
              <a:rPr lang="es-ES" smtClean="0"/>
              <a:t>31/03/2024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EFC494-792D-4AAB-A4AD-15680F27155B}" type="datetime1">
              <a:rPr lang="es-ES" smtClean="0"/>
              <a:t>31/03/2024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C41B17-A45B-4761-B18A-8F4ADD622B0D}" type="datetime1">
              <a:rPr lang="es-ES" smtClean="0"/>
              <a:t>31/03/2024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C04F7B-178F-4D0B-85DC-E261D9BB3081}" type="datetime1">
              <a:rPr lang="es-ES" smtClean="0"/>
              <a:t>31/03/2024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AA6DE6-4CE0-47F4-952D-68A5A1E3D211}" type="datetime1">
              <a:rPr lang="es-ES" smtClean="0"/>
              <a:t>31/03/2024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56D788-9336-4F88-A2F7-E6152E49900B}" type="datetime1">
              <a:rPr lang="es-ES" smtClean="0"/>
              <a:t>31/03/2024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635736-1187-4742-B8AB-C421ECFAA4EC}" type="datetime1">
              <a:rPr lang="es-ES" smtClean="0"/>
              <a:t>31/03/2024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F8DF5F-CA02-489A-A19B-822D7C87D0A3}" type="datetime1">
              <a:rPr lang="es-ES" smtClean="0"/>
              <a:t>31/03/2024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7A75BD-1F3C-4B7C-819A-2210F7849C47}" type="datetime1">
              <a:rPr lang="es-ES" smtClean="0"/>
              <a:t>31/03/2024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5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57B5BCC7-131C-40F9-87B5-FE7AC81783CE}" type="datetime1">
              <a:rPr lang="es-ES" smtClean="0"/>
              <a:t>31/03/2024</a:t>
            </a:fld>
            <a:endParaRPr lang="es-ES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CA49149B-636A-4C0C-8632-1A50CC67F182}" type="slidenum">
              <a:rPr lang="es-ES" smtClean="0"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611560" y="1556792"/>
            <a:ext cx="7632848" cy="3168352"/>
          </a:xfrm>
          <a:solidFill>
            <a:srgbClr val="00B05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96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VÍAS BILIARES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1</a:t>
            </a:fld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0980712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PY" dirty="0"/>
          </a:p>
        </p:txBody>
      </p:sp>
    </p:spTree>
    <p:extLst>
      <p:ext uri="{BB962C8B-B14F-4D97-AF65-F5344CB8AC3E}">
        <p14:creationId xmlns:p14="http://schemas.microsoft.com/office/powerpoint/2010/main" val="3723064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737755" y="180256"/>
            <a:ext cx="2685352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VÍAS BILIARES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337134" y="825061"/>
            <a:ext cx="5899161" cy="64633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Sistema de conductos que conducen la bilis producida en el hígado hasta el duodeno.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10774" y="1628800"/>
            <a:ext cx="36583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Se distinguen: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Vías biliares intrahepáticas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Vías biliares extrahepáticas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64" y="2614452"/>
            <a:ext cx="4151380" cy="295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</a:t>
            </a:fld>
            <a:endParaRPr lang="es-E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31873" t="28784" r="46015" b="32699"/>
          <a:stretch/>
        </p:blipFill>
        <p:spPr bwMode="auto">
          <a:xfrm>
            <a:off x="5292080" y="1684200"/>
            <a:ext cx="3168352" cy="3762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2 Marcador de contenido"/>
          <p:cNvSpPr txBox="1">
            <a:spLocks/>
          </p:cNvSpPr>
          <p:nvPr/>
        </p:nvSpPr>
        <p:spPr>
          <a:xfrm>
            <a:off x="5276444" y="5603155"/>
            <a:ext cx="3672408" cy="736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BIILIS: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</a:rPr>
              <a:t>producto de secreción exócrina del hígado</a:t>
            </a:r>
            <a:endParaRPr kumimoji="0" lang="es-PY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22841" y="5733256"/>
            <a:ext cx="3886468" cy="7386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Los conductos biliares intrahepáticos se disponen paralelos a las ramas de la vena porta hepática y de la arteria hepática.</a:t>
            </a:r>
          </a:p>
        </p:txBody>
      </p:sp>
    </p:spTree>
    <p:extLst>
      <p:ext uri="{BB962C8B-B14F-4D97-AF65-F5344CB8AC3E}">
        <p14:creationId xmlns:p14="http://schemas.microsoft.com/office/powerpoint/2010/main" val="10943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3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599649" y="275780"/>
            <a:ext cx="5674951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latin typeface="Comic Sans MS" pitchFamily="66" charset="0"/>
              </a:rPr>
              <a:t>VÍAS BILIARES INTRAHEPÁTICAS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68885" y="1021378"/>
            <a:ext cx="75618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Los conductos intrahepáticos van confluyendo para formar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2 conductos hepáticos:</a:t>
            </a:r>
            <a:endParaRPr lang="es-ES" sz="2000" dirty="0">
              <a:solidFill>
                <a:srgbClr val="FF99FF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48904" y="2021970"/>
            <a:ext cx="3727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Conducto hepático derecho: 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46417" y="2437611"/>
            <a:ext cx="40095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Formado por 2 ramas: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Anterior: </a:t>
            </a:r>
            <a:r>
              <a:rPr lang="es-ES" b="1" dirty="0">
                <a:latin typeface="Comic Sans MS" pitchFamily="66" charset="0"/>
              </a:rPr>
              <a:t>drena los segmentos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 y VIII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Posterior: </a:t>
            </a:r>
            <a:r>
              <a:rPr lang="es-ES" b="1" dirty="0">
                <a:latin typeface="Comic Sans MS" pitchFamily="66" charset="0"/>
              </a:rPr>
              <a:t>drena los segmentos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VI y VII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67943" y="3884163"/>
            <a:ext cx="3853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Conducto hepático izquierdo: 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43513" y="4274111"/>
            <a:ext cx="4776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Comic Sans MS" pitchFamily="66" charset="0"/>
              </a:rPr>
              <a:t>Formado por 2 ramas: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Medial: </a:t>
            </a:r>
            <a:r>
              <a:rPr lang="es-ES" b="1" dirty="0">
                <a:latin typeface="Comic Sans MS" pitchFamily="66" charset="0"/>
              </a:rPr>
              <a:t>drena el segmento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IV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Lateral: </a:t>
            </a:r>
            <a:r>
              <a:rPr lang="es-ES" b="1" dirty="0">
                <a:latin typeface="Comic Sans MS" pitchFamily="66" charset="0"/>
              </a:rPr>
              <a:t>drena los segmentos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II y III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454532" y="5445224"/>
            <a:ext cx="8448967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El lóbulo caudado (segmento I) es drenado por dos conductos (derecho e izquierdo) que van a ambos conductos hepáticos (derecho e izquierdo).</a:t>
            </a:r>
            <a:endParaRPr lang="es-ES" dirty="0"/>
          </a:p>
        </p:txBody>
      </p:sp>
      <p:pic>
        <p:nvPicPr>
          <p:cNvPr id="4098" name="Picture 2" descr="http://inlinethumb24.webshots.com/15703/2505248000102047374S600x600Q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16" y="1729264"/>
            <a:ext cx="4464984" cy="300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598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5" t="20454" r="42773" b="8333"/>
          <a:stretch/>
        </p:blipFill>
        <p:spPr bwMode="auto">
          <a:xfrm>
            <a:off x="5073276" y="1988840"/>
            <a:ext cx="3805380" cy="469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4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187624" y="239338"/>
            <a:ext cx="5804794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latin typeface="Comic Sans MS" pitchFamily="66" charset="0"/>
              </a:rPr>
              <a:t>VÍAS BILIARES EXTRAHEPÁTICAS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95536" y="875331"/>
            <a:ext cx="8023301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Los conductos hepáticos derecho e izquierdo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salen por el porta hepático</a:t>
            </a:r>
            <a:r>
              <a:rPr lang="es-ES" b="1" dirty="0">
                <a:latin typeface="Comic Sans MS" pitchFamily="66" charset="0"/>
              </a:rPr>
              <a:t> y se unen para formar el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CONDUCTO HEPÁTICO COMÚN.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Aquí comienzan las vías biliares extrahepáticas.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83454" y="3689219"/>
            <a:ext cx="42358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Las vías biliares extrahepáticas comprenden:</a:t>
            </a:r>
            <a:endParaRPr lang="es-ES" sz="2000" dirty="0">
              <a:solidFill>
                <a:srgbClr val="FF99FF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95536" y="4437112"/>
            <a:ext cx="40116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La vía biliar principal: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Conducto hepático común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Conducto colédoco</a:t>
            </a:r>
          </a:p>
          <a:p>
            <a:endParaRPr lang="es-ES" b="1" dirty="0">
              <a:latin typeface="Comic Sans MS" pitchFamily="66" charset="0"/>
            </a:endParaRPr>
          </a:p>
          <a:p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La vía biliar accesoria: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Vesícula biliar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Conducto cístico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336188" y="2182511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El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conducto hepático común </a:t>
            </a:r>
            <a:r>
              <a:rPr lang="es-ES" sz="2000" b="1" dirty="0">
                <a:latin typeface="Comic Sans MS" pitchFamily="66" charset="0"/>
              </a:rPr>
              <a:t>se une al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conducto cístico </a:t>
            </a:r>
            <a:r>
              <a:rPr lang="es-ES" sz="2000" b="1" dirty="0">
                <a:latin typeface="Comic Sans MS" pitchFamily="66" charset="0"/>
              </a:rPr>
              <a:t>para formar 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conducto colédoco </a:t>
            </a:r>
            <a:r>
              <a:rPr lang="es-ES" sz="2000" b="1" dirty="0">
                <a:latin typeface="Comic Sans MS" pitchFamily="66" charset="0"/>
              </a:rPr>
              <a:t>que conduce la bilis al duodeno.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963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52"/>
          <a:stretch/>
        </p:blipFill>
        <p:spPr bwMode="auto">
          <a:xfrm>
            <a:off x="3045975" y="62340"/>
            <a:ext cx="2990687" cy="656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5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386760" y="3965774"/>
            <a:ext cx="2333238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VÍA BILIAR PRINCIPAL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516216" y="780428"/>
            <a:ext cx="2404820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hepático común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315178" y="3142352"/>
            <a:ext cx="240482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colédoco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12809" y="3353239"/>
            <a:ext cx="2593077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VÍA BILIAR ACCESORIA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01066" y="2279430"/>
            <a:ext cx="240482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Vesícula biliar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39776" y="810521"/>
            <a:ext cx="240482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cístico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938725" y="1010576"/>
            <a:ext cx="2281347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2844596" y="2132856"/>
            <a:ext cx="1140673" cy="3466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>
            <a:off x="5628015" y="1120607"/>
            <a:ext cx="88820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9" idx="1"/>
          </p:cNvCxnSpPr>
          <p:nvPr/>
        </p:nvCxnSpPr>
        <p:spPr>
          <a:xfrm flipH="1">
            <a:off x="5363201" y="3342407"/>
            <a:ext cx="951977" cy="403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740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irevistamedica.net/images/ABDOMEN%20IMAGEN/700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9" y="116632"/>
            <a:ext cx="7304165" cy="599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6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724128" y="5713935"/>
            <a:ext cx="2304256" cy="5255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8871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7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27228" y="225093"/>
            <a:ext cx="3869970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VÍA BILIAR PRINCIPAL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23528" y="1052736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ORIGEN: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27228" y="1452846"/>
            <a:ext cx="3600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Delante de la rama derecha de la vena porta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A nivel del porta hepático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87232" y="2604974"/>
            <a:ext cx="18004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TRAYECTO: 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23527" y="3211697"/>
            <a:ext cx="38884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Hacia abajo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encuentra en 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borde libre del epiplón menor </a:t>
            </a:r>
            <a:r>
              <a:rPr lang="es-ES" b="1" dirty="0">
                <a:latin typeface="Comic Sans MS" pitchFamily="66" charset="0"/>
              </a:rPr>
              <a:t>(ligamento hepatoduodenal)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Detrás del duodeno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Detrás de la cabeza del páncreas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Penetra en el páncreas donde se une al conducto de Wirsung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Desembocan juntos en la 2ª porción del duodeno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257755" y="273265"/>
            <a:ext cx="3024336" cy="646331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Conducto hepático común y conducto colédoco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087725" y="2481863"/>
            <a:ext cx="2351926" cy="646331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Longitud: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8 a 10cm</a:t>
            </a:r>
          </a:p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Diámetro: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6mm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150729" y="5636296"/>
            <a:ext cx="3238387" cy="1107996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pPr lvl="0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3 porciones: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Porción radicular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Porción duodenopancreática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Porción terminal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7" t="25992" r="38534" b="15720"/>
          <a:stretch/>
        </p:blipFill>
        <p:spPr bwMode="auto">
          <a:xfrm>
            <a:off x="4572000" y="1056572"/>
            <a:ext cx="4320480" cy="450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30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uario.PARTICULAR\Mis documentos\Mis escaneos\escanear01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11560" y="1052736"/>
            <a:ext cx="7488832" cy="4483225"/>
          </a:xfrm>
          <a:prstGeom prst="rect">
            <a:avLst/>
          </a:prstGeom>
          <a:noFill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8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827584" y="332656"/>
            <a:ext cx="259228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Raíz hepática: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583643" y="3870532"/>
            <a:ext cx="2592289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Vena porta hepática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(atrás)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076056" y="5589240"/>
            <a:ext cx="3354290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Arteria hepática propia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(adelante y a la izquierda)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46909" y="4540623"/>
            <a:ext cx="3240360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Vía biliar principal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(adelante y a la derecha)</a:t>
            </a:r>
          </a:p>
        </p:txBody>
      </p:sp>
      <p:cxnSp>
        <p:nvCxnSpPr>
          <p:cNvPr id="11" name="10 Conector recto de flecha"/>
          <p:cNvCxnSpPr/>
          <p:nvPr/>
        </p:nvCxnSpPr>
        <p:spPr>
          <a:xfrm flipH="1">
            <a:off x="6089817" y="4293096"/>
            <a:ext cx="493826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5595991" y="4150320"/>
            <a:ext cx="987652" cy="136691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3419872" y="4277428"/>
            <a:ext cx="1682293" cy="29855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3419872" y="2996952"/>
            <a:ext cx="1368152" cy="157903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467544" y="5773906"/>
            <a:ext cx="277662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También forman parte:</a:t>
            </a:r>
          </a:p>
          <a:p>
            <a:pPr marL="285750" indent="-285750" algn="ctr">
              <a:buFont typeface="Wingdings" pitchFamily="2" charset="2"/>
              <a:buChar char="§"/>
            </a:pPr>
            <a:r>
              <a:rPr lang="es-ES" b="1" dirty="0">
                <a:solidFill>
                  <a:schemeClr val="bg2"/>
                </a:solidFill>
                <a:latin typeface="Comic Sans MS" pitchFamily="66" charset="0"/>
              </a:rPr>
              <a:t>Nervios</a:t>
            </a:r>
          </a:p>
          <a:p>
            <a:pPr marL="285750" indent="-285750" algn="ctr">
              <a:buFont typeface="Wingdings" pitchFamily="2" charset="2"/>
              <a:buChar char="§"/>
            </a:pPr>
            <a:r>
              <a:rPr lang="es-ES" b="1" dirty="0">
                <a:solidFill>
                  <a:schemeClr val="bg2"/>
                </a:solidFill>
                <a:latin typeface="Comic Sans MS" pitchFamily="66" charset="0"/>
              </a:rPr>
              <a:t>Linfáticos</a:t>
            </a:r>
          </a:p>
        </p:txBody>
      </p:sp>
    </p:spTree>
    <p:extLst>
      <p:ext uri="{BB962C8B-B14F-4D97-AF65-F5344CB8AC3E}">
        <p14:creationId xmlns:p14="http://schemas.microsoft.com/office/powerpoint/2010/main" val="398768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9</a:t>
            </a:fld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1873" t="28784" r="32505" b="20392"/>
          <a:stretch>
            <a:fillRect/>
          </a:stretch>
        </p:blipFill>
        <p:spPr bwMode="auto">
          <a:xfrm>
            <a:off x="243850" y="948826"/>
            <a:ext cx="383565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1897" t="27859" r="23581" b="24141"/>
          <a:stretch>
            <a:fillRect/>
          </a:stretch>
        </p:blipFill>
        <p:spPr bwMode="auto">
          <a:xfrm>
            <a:off x="4414748" y="866230"/>
            <a:ext cx="4711415" cy="426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4809728" y="5249879"/>
            <a:ext cx="3672408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Borde libre del epiplón menor (ligamento hepatoduodenal)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025752" y="6021288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Contiene a la raíz hepática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 flipH="1" flipV="1">
            <a:off x="6326355" y="3212976"/>
            <a:ext cx="319578" cy="19229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1475656" y="2636912"/>
            <a:ext cx="0" cy="26129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211918" y="5249879"/>
            <a:ext cx="281943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Vía biliar principal</a:t>
            </a:r>
          </a:p>
        </p:txBody>
      </p:sp>
    </p:spTree>
    <p:extLst>
      <p:ext uri="{BB962C8B-B14F-4D97-AF65-F5344CB8AC3E}">
        <p14:creationId xmlns:p14="http://schemas.microsoft.com/office/powerpoint/2010/main" val="3120058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819" t="22882" r="12750" b="13545"/>
          <a:stretch>
            <a:fillRect/>
          </a:stretch>
        </p:blipFill>
        <p:spPr bwMode="auto">
          <a:xfrm>
            <a:off x="251520" y="548680"/>
            <a:ext cx="8444020" cy="416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10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46165" y="4944647"/>
            <a:ext cx="7848872" cy="120032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El conducto colédoco se une al conducto de Wirsung y forman la ampolla hepatopancreática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(ampolla de Vater) </a:t>
            </a:r>
            <a:r>
              <a:rPr lang="es-ES" b="1" dirty="0">
                <a:latin typeface="Comic Sans MS" pitchFamily="66" charset="0"/>
              </a:rPr>
              <a:t>y desembocan juntos en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papila duodenal mayor (carúncula mayor) </a:t>
            </a:r>
            <a:r>
              <a:rPr lang="es-ES" b="1" dirty="0">
                <a:latin typeface="Comic Sans MS" pitchFamily="66" charset="0"/>
              </a:rPr>
              <a:t>en la pared posteromedial de la 2ª porción del duodeno (en su tercio medio).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4283968" y="764704"/>
            <a:ext cx="1440160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7092280" y="1700808"/>
            <a:ext cx="158417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4716016" y="4293096"/>
            <a:ext cx="1800200" cy="3600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 redondeado"/>
          <p:cNvSpPr/>
          <p:nvPr/>
        </p:nvSpPr>
        <p:spPr>
          <a:xfrm>
            <a:off x="539552" y="3356992"/>
            <a:ext cx="1872207" cy="3600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528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6137" t="43777" r="47057" b="32165"/>
          <a:stretch/>
        </p:blipFill>
        <p:spPr bwMode="auto">
          <a:xfrm>
            <a:off x="2555776" y="404664"/>
            <a:ext cx="5040560" cy="5411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EC39-D494-460B-9BE5-53DD431055EE}" type="slidenum">
              <a:rPr lang="es-ES" smtClean="0"/>
              <a:t>11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001516" y="4047728"/>
            <a:ext cx="2787943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Conducto de Wirsung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336600" y="1084190"/>
            <a:ext cx="2424062" cy="40011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Conducto colédoco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138217" y="3191952"/>
            <a:ext cx="234391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Ampolla de Vater</a:t>
            </a:r>
            <a:endParaRPr lang="es-ES" sz="2000" dirty="0">
              <a:solidFill>
                <a:schemeClr val="bg2"/>
              </a:solidFill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 flipH="1" flipV="1">
            <a:off x="4873174" y="3397642"/>
            <a:ext cx="1355010" cy="607422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6228184" y="1931510"/>
            <a:ext cx="167304" cy="2073554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2786037" y="1287870"/>
            <a:ext cx="921867" cy="506099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2452637" y="3397642"/>
            <a:ext cx="679203" cy="391398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912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canear002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548680"/>
            <a:ext cx="5477098" cy="452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EC39-D494-460B-9BE5-53DD431055EE}" type="slidenum">
              <a:rPr lang="es-ES" smtClean="0"/>
              <a:t>12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251520" y="836712"/>
            <a:ext cx="288032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PY" sz="2000" b="1" dirty="0">
                <a:solidFill>
                  <a:schemeClr val="bg1"/>
                </a:solidFill>
                <a:latin typeface="Comic Sans MS" pitchFamily="66" charset="0"/>
              </a:rPr>
              <a:t>ESFÍNTER DE ODDI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69357" y="1484784"/>
            <a:ext cx="3006499" cy="584775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latin typeface="Comic Sans MS" pitchFamily="66" charset="0"/>
              </a:rPr>
              <a:t>Está formado por el músculo de la pared duodenal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69905" y="2512413"/>
            <a:ext cx="300595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b="1" dirty="0">
                <a:latin typeface="Comic Sans MS" pitchFamily="66" charset="0"/>
              </a:rPr>
              <a:t>Tiene 3 porciones: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Esfínter coledociano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Esfínter pancreático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Esfínter común</a:t>
            </a:r>
          </a:p>
        </p:txBody>
      </p:sp>
    </p:spTree>
    <p:extLst>
      <p:ext uri="{BB962C8B-B14F-4D97-AF65-F5344CB8AC3E}">
        <p14:creationId xmlns:p14="http://schemas.microsoft.com/office/powerpoint/2010/main" val="2681538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53" y="1679670"/>
            <a:ext cx="5230109" cy="418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13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95536" y="404664"/>
            <a:ext cx="21082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RELACIONES: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737908" y="281553"/>
            <a:ext cx="5002444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conducto hepático común forma uno de los límites del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triángulo de CALOT.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580112" y="1700808"/>
            <a:ext cx="3168352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Triángulo cistohepático de CALOT</a:t>
            </a:r>
            <a:endParaRPr lang="es-ES" sz="2000" dirty="0"/>
          </a:p>
        </p:txBody>
      </p:sp>
      <p:sp>
        <p:nvSpPr>
          <p:cNvPr id="13" name="12 Rectángulo"/>
          <p:cNvSpPr/>
          <p:nvPr/>
        </p:nvSpPr>
        <p:spPr>
          <a:xfrm>
            <a:off x="5409621" y="2708920"/>
            <a:ext cx="35093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Conducto cístico: </a:t>
            </a:r>
            <a:r>
              <a:rPr lang="es-ES" b="1" dirty="0">
                <a:latin typeface="Comic Sans MS" pitchFamily="66" charset="0"/>
              </a:rPr>
              <a:t>a la derecha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Conducto hepático común: </a:t>
            </a:r>
            <a:r>
              <a:rPr lang="es-ES" b="1" dirty="0">
                <a:latin typeface="Comic Sans MS" pitchFamily="66" charset="0"/>
              </a:rPr>
              <a:t>a la izquierda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Cara visceral del hígado: </a:t>
            </a:r>
            <a:r>
              <a:rPr lang="es-ES" b="1" dirty="0">
                <a:latin typeface="Comic Sans MS" pitchFamily="66" charset="0"/>
              </a:rPr>
              <a:t>arriba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523536" y="4725144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Contenido: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arteria cística </a:t>
            </a:r>
            <a:r>
              <a:rPr lang="es-ES" b="1" dirty="0">
                <a:latin typeface="Comic Sans MS" pitchFamily="66" charset="0"/>
              </a:rPr>
              <a:t>(rama de la arteria hepática derecha)</a:t>
            </a:r>
          </a:p>
        </p:txBody>
      </p:sp>
    </p:spTree>
    <p:extLst>
      <p:ext uri="{BB962C8B-B14F-4D97-AF65-F5344CB8AC3E}">
        <p14:creationId xmlns:p14="http://schemas.microsoft.com/office/powerpoint/2010/main" val="2981183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14</a:t>
            </a:fld>
            <a:endParaRPr lang="es-E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32927" r="63968" b="44841"/>
          <a:stretch/>
        </p:blipFill>
        <p:spPr bwMode="auto">
          <a:xfrm>
            <a:off x="1187623" y="548679"/>
            <a:ext cx="6844337" cy="540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1187623" y="1187198"/>
            <a:ext cx="269496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Triángulo de CALOT</a:t>
            </a:r>
            <a:endParaRPr lang="es-ES" sz="2000" dirty="0"/>
          </a:p>
        </p:txBody>
      </p:sp>
      <p:sp>
        <p:nvSpPr>
          <p:cNvPr id="10" name="9 Rectángulo"/>
          <p:cNvSpPr/>
          <p:nvPr/>
        </p:nvSpPr>
        <p:spPr>
          <a:xfrm>
            <a:off x="6626769" y="1772816"/>
            <a:ext cx="2496240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hepático común</a:t>
            </a:r>
            <a:endParaRPr lang="es-ES" sz="2000" dirty="0"/>
          </a:p>
        </p:txBody>
      </p:sp>
      <p:sp>
        <p:nvSpPr>
          <p:cNvPr id="11" name="10 Rectángulo"/>
          <p:cNvSpPr/>
          <p:nvPr/>
        </p:nvSpPr>
        <p:spPr>
          <a:xfrm>
            <a:off x="323528" y="2278593"/>
            <a:ext cx="249624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cístico</a:t>
            </a:r>
            <a:endParaRPr lang="es-ES" sz="2000" dirty="0"/>
          </a:p>
        </p:txBody>
      </p:sp>
      <p:sp>
        <p:nvSpPr>
          <p:cNvPr id="12" name="11 Rectángulo"/>
          <p:cNvSpPr/>
          <p:nvPr/>
        </p:nvSpPr>
        <p:spPr>
          <a:xfrm>
            <a:off x="2624495" y="237072"/>
            <a:ext cx="3384376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Cara visceral del hígado</a:t>
            </a:r>
            <a:endParaRPr lang="es-ES" sz="2000" dirty="0"/>
          </a:p>
        </p:txBody>
      </p:sp>
      <p:cxnSp>
        <p:nvCxnSpPr>
          <p:cNvPr id="13" name="12 Conector recto de flecha"/>
          <p:cNvCxnSpPr>
            <a:stCxn id="10" idx="1"/>
          </p:cNvCxnSpPr>
          <p:nvPr/>
        </p:nvCxnSpPr>
        <p:spPr>
          <a:xfrm flipH="1">
            <a:off x="5550679" y="2126759"/>
            <a:ext cx="1076090" cy="663461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2819768" y="2480702"/>
            <a:ext cx="1913946" cy="613229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4316683" y="637182"/>
            <a:ext cx="293108" cy="750071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5540094" y="5109925"/>
            <a:ext cx="2002471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Arteria cística</a:t>
            </a:r>
            <a:endParaRPr lang="es-ES" sz="2000" dirty="0"/>
          </a:p>
        </p:txBody>
      </p:sp>
      <p:cxnSp>
        <p:nvCxnSpPr>
          <p:cNvPr id="20" name="19 Conector recto de flecha"/>
          <p:cNvCxnSpPr/>
          <p:nvPr/>
        </p:nvCxnSpPr>
        <p:spPr>
          <a:xfrm flipH="1" flipV="1">
            <a:off x="5055300" y="2278594"/>
            <a:ext cx="1316900" cy="2806590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23 Rectángulo"/>
          <p:cNvSpPr/>
          <p:nvPr/>
        </p:nvSpPr>
        <p:spPr>
          <a:xfrm>
            <a:off x="557924" y="6158897"/>
            <a:ext cx="2704587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Triángulo de BUDDE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059757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15</a:t>
            </a:fld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6137" t="27403" r="25700" b="21773"/>
          <a:stretch>
            <a:fillRect/>
          </a:stretch>
        </p:blipFill>
        <p:spPr bwMode="auto">
          <a:xfrm>
            <a:off x="2843808" y="1277303"/>
            <a:ext cx="482453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115616" y="244451"/>
            <a:ext cx="7416824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conducto colédoco se va separando de la vena porta hepática y ambos delimitan el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triángulo portocoledociano.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80937" y="2665988"/>
            <a:ext cx="2520280" cy="70788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Triángulo portocoledociano</a:t>
            </a:r>
            <a:endParaRPr lang="es-ES" sz="2000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2843808" y="3019931"/>
            <a:ext cx="1425923" cy="506099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35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6137" t="27403" r="25700" b="21773"/>
          <a:stretch>
            <a:fillRect/>
          </a:stretch>
        </p:blipFill>
        <p:spPr bwMode="auto">
          <a:xfrm>
            <a:off x="2771800" y="1196752"/>
            <a:ext cx="540060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16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95536" y="116632"/>
            <a:ext cx="8424936" cy="92333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arteria pancreatoduodenal superior posterior </a:t>
            </a:r>
            <a:r>
              <a:rPr lang="es-ES" b="1" dirty="0">
                <a:latin typeface="Comic Sans MS" pitchFamily="66" charset="0"/>
              </a:rPr>
              <a:t>(rama colateral de la arteria gastroduodenal) pasa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delante</a:t>
            </a:r>
            <a:r>
              <a:rPr lang="es-ES" b="1" dirty="0">
                <a:latin typeface="Comic Sans MS" pitchFamily="66" charset="0"/>
              </a:rPr>
              <a:t> del conducto colédoco. Se dice que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“le da el brazo al colédoco”</a:t>
            </a:r>
            <a:r>
              <a:rPr lang="es-ES" b="1" dirty="0">
                <a:latin typeface="Comic Sans MS" pitchFamily="66" charset="0"/>
              </a:rPr>
              <a:t>. La vena PDSP pasa detrás del colédoco.</a:t>
            </a:r>
            <a:endParaRPr lang="es-ES" b="1" dirty="0"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8255" y="2677995"/>
            <a:ext cx="252028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colédoco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418844" y="4149080"/>
            <a:ext cx="2208940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Arteria PDSP</a:t>
            </a:r>
            <a:endParaRPr lang="es-ES" sz="2000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771800" y="2878050"/>
            <a:ext cx="1425923" cy="1019002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2668216" y="4296140"/>
            <a:ext cx="1425923" cy="52995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792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17</a:t>
            </a:fld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t="50994" b="6642"/>
          <a:stretch>
            <a:fillRect/>
          </a:stretch>
        </p:blipFill>
        <p:spPr bwMode="auto">
          <a:xfrm>
            <a:off x="251520" y="953941"/>
            <a:ext cx="8352928" cy="510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 redondeado"/>
          <p:cNvSpPr/>
          <p:nvPr/>
        </p:nvSpPr>
        <p:spPr>
          <a:xfrm>
            <a:off x="5652120" y="5661248"/>
            <a:ext cx="1512168" cy="3951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6300192" y="2695917"/>
            <a:ext cx="2520280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Conducto colédoco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6156176" y="1844824"/>
            <a:ext cx="2208940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Arteria PDSP</a:t>
            </a:r>
            <a:endParaRPr lang="es-ES" sz="2000" dirty="0"/>
          </a:p>
        </p:txBody>
      </p:sp>
      <p:cxnSp>
        <p:nvCxnSpPr>
          <p:cNvPr id="10" name="9 Conector recto de flecha"/>
          <p:cNvCxnSpPr>
            <a:stCxn id="8" idx="1"/>
          </p:cNvCxnSpPr>
          <p:nvPr/>
        </p:nvCxnSpPr>
        <p:spPr>
          <a:xfrm flipH="1">
            <a:off x="4773787" y="2895972"/>
            <a:ext cx="1526405" cy="0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>
            <a:off x="4938394" y="2044879"/>
            <a:ext cx="1245492" cy="651038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20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6137" t="43777" r="47057" b="32165"/>
          <a:stretch/>
        </p:blipFill>
        <p:spPr bwMode="auto">
          <a:xfrm>
            <a:off x="3275856" y="980728"/>
            <a:ext cx="4638123" cy="497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18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11560" y="316687"/>
            <a:ext cx="7704856" cy="40011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conducto colédoco pasa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detrás </a:t>
            </a:r>
            <a:r>
              <a:rPr lang="es-ES" sz="2000" b="1" dirty="0">
                <a:latin typeface="Comic Sans MS" pitchFamily="66" charset="0"/>
              </a:rPr>
              <a:t>del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conducto de Santorini.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67544" y="1700808"/>
            <a:ext cx="2424062" cy="40011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Conducto colédoco</a:t>
            </a:r>
            <a:endParaRPr lang="es-ES" sz="2000" dirty="0"/>
          </a:p>
        </p:txBody>
      </p:sp>
      <p:sp>
        <p:nvSpPr>
          <p:cNvPr id="9" name="8 Rectángulo"/>
          <p:cNvSpPr/>
          <p:nvPr/>
        </p:nvSpPr>
        <p:spPr>
          <a:xfrm>
            <a:off x="224689" y="3212976"/>
            <a:ext cx="2909771" cy="40011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Conducto de Santorini</a:t>
            </a:r>
            <a:endParaRPr lang="es-ES" sz="2000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891606" y="1913188"/>
            <a:ext cx="1425923" cy="509501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9" idx="3"/>
          </p:cNvCxnSpPr>
          <p:nvPr/>
        </p:nvCxnSpPr>
        <p:spPr>
          <a:xfrm flipV="1">
            <a:off x="3134460" y="2888954"/>
            <a:ext cx="631215" cy="524077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051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7" t="18453" r="18678" b="11932"/>
          <a:stretch/>
        </p:blipFill>
        <p:spPr bwMode="auto">
          <a:xfrm>
            <a:off x="3710462" y="1556837"/>
            <a:ext cx="4896544" cy="470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19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627784" y="225092"/>
            <a:ext cx="3033203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VESÍCULA BILIAR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542102" y="793661"/>
            <a:ext cx="6702306" cy="707886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Es un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reservorio de bilis </a:t>
            </a:r>
            <a:r>
              <a:rPr lang="es-ES" sz="2000" b="1" dirty="0">
                <a:latin typeface="Comic Sans MS" pitchFamily="66" charset="0"/>
              </a:rPr>
              <a:t>situado en la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fosa cística </a:t>
            </a:r>
            <a:r>
              <a:rPr lang="es-ES" sz="2000" b="1" dirty="0">
                <a:latin typeface="Comic Sans MS" pitchFamily="66" charset="0"/>
              </a:rPr>
              <a:t>en la cara visceral del hígado.</a:t>
            </a:r>
            <a:endParaRPr lang="es-ES" sz="2000" b="1" dirty="0"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63349" y="3349479"/>
            <a:ext cx="2743710" cy="120032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8 – 10 cm </a:t>
            </a:r>
            <a:r>
              <a:rPr lang="es-ES" b="1" dirty="0">
                <a:latin typeface="Comic Sans MS" pitchFamily="66" charset="0"/>
              </a:rPr>
              <a:t>de longitud</a:t>
            </a:r>
          </a:p>
          <a:p>
            <a:pPr>
              <a:buNone/>
            </a:pPr>
            <a:r>
              <a:rPr lang="es-ES" b="1" dirty="0">
                <a:latin typeface="Comic Sans MS" pitchFamily="66" charset="0"/>
              </a:rPr>
              <a:t>3 – 4 cm de ancho</a:t>
            </a:r>
          </a:p>
          <a:p>
            <a:pPr>
              <a:buNone/>
            </a:pPr>
            <a:r>
              <a:rPr lang="es-ES" b="1" dirty="0">
                <a:latin typeface="Comic Sans MS" pitchFamily="66" charset="0"/>
              </a:rPr>
              <a:t>Se dirige hacia arriba, atrás y a la izquierda.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80346" y="1700808"/>
            <a:ext cx="13548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3 partes: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Fondo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Cuerpo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Cuello </a:t>
            </a:r>
            <a:endParaRPr lang="es-ES" sz="2000" dirty="0">
              <a:solidFill>
                <a:srgbClr val="FFFF00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4641227" y="4314368"/>
            <a:ext cx="504055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5051268" y="3298649"/>
            <a:ext cx="504055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5796899" y="2499434"/>
            <a:ext cx="504055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168480" y="4864344"/>
            <a:ext cx="3133448" cy="120032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Infundíbulo o bacinete (bolsa de Hartmann):</a:t>
            </a:r>
          </a:p>
          <a:p>
            <a:pPr algn="ctr">
              <a:buNone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Dilatación </a:t>
            </a:r>
            <a:r>
              <a:rPr lang="es-ES" b="1" dirty="0">
                <a:latin typeface="Comic Sans MS" pitchFamily="66" charset="0"/>
              </a:rPr>
              <a:t>en la parte medial del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cuello</a:t>
            </a:r>
            <a:r>
              <a:rPr lang="es-ES" b="1" dirty="0">
                <a:latin typeface="Comic Sans MS" pitchFamily="66" charset="0"/>
              </a:rPr>
              <a:t> de la VB</a:t>
            </a:r>
          </a:p>
        </p:txBody>
      </p:sp>
    </p:spTree>
    <p:extLst>
      <p:ext uri="{BB962C8B-B14F-4D97-AF65-F5344CB8AC3E}">
        <p14:creationId xmlns:p14="http://schemas.microsoft.com/office/powerpoint/2010/main" val="1355006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20</a:t>
            </a:fld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31897" t="27859" r="23581" b="24141"/>
          <a:stretch>
            <a:fillRect/>
          </a:stretch>
        </p:blipFill>
        <p:spPr bwMode="auto">
          <a:xfrm>
            <a:off x="4302758" y="968887"/>
            <a:ext cx="4661729" cy="422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395536" y="539968"/>
            <a:ext cx="31918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PERITONEO DE LA VB: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51520" y="1484784"/>
            <a:ext cx="3888432" cy="3477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Fondo: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totalmente rodeado por peritoneo</a:t>
            </a:r>
          </a:p>
          <a:p>
            <a:endParaRPr lang="es-ES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Cuerpo: </a:t>
            </a:r>
            <a:r>
              <a:rPr lang="es-ES" b="1" dirty="0">
                <a:latin typeface="Comic Sans MS" pitchFamily="66" charset="0"/>
              </a:rPr>
              <a:t>tiene peritoneo en su cara inferior y sus caras laterales.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Su cara superior no está tapizada por peritoneo.</a:t>
            </a:r>
          </a:p>
          <a:p>
            <a:endParaRPr lang="es-ES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Cuello: </a:t>
            </a:r>
            <a:r>
              <a:rPr lang="es-ES" b="1" dirty="0">
                <a:latin typeface="Comic Sans MS" pitchFamily="66" charset="0"/>
              </a:rPr>
              <a:t>tiene un meso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(MESOCISTO). </a:t>
            </a:r>
            <a:r>
              <a:rPr lang="es-ES" b="1" dirty="0">
                <a:latin typeface="Comic Sans MS" pitchFamily="66" charset="0"/>
              </a:rPr>
              <a:t>A veces se prolonga hacia abajo y forma el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ligamento hepatocólico.</a:t>
            </a:r>
          </a:p>
        </p:txBody>
      </p:sp>
    </p:spTree>
    <p:extLst>
      <p:ext uri="{BB962C8B-B14F-4D97-AF65-F5344CB8AC3E}">
        <p14:creationId xmlns:p14="http://schemas.microsoft.com/office/powerpoint/2010/main" val="2056640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7" t="25992" r="38534" b="15720"/>
          <a:stretch/>
        </p:blipFill>
        <p:spPr bwMode="auto">
          <a:xfrm>
            <a:off x="3061126" y="1350001"/>
            <a:ext cx="4338506" cy="484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21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79512" y="539968"/>
            <a:ext cx="1997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RELACIONES: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177710" y="539966"/>
            <a:ext cx="6767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La VB se encuentra en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RECESO SUBHEPÁTICO </a:t>
            </a:r>
            <a:r>
              <a:rPr lang="es-ES" b="1" dirty="0">
                <a:latin typeface="Comic Sans MS" pitchFamily="66" charset="0"/>
              </a:rPr>
              <a:t>entre el hígado (arriba) y el duodeno y colon transverso (abajo).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726419" y="2124797"/>
            <a:ext cx="1018227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Hígado</a:t>
            </a:r>
            <a:endParaRPr lang="es-ES" sz="2000" dirty="0"/>
          </a:p>
        </p:txBody>
      </p:sp>
      <p:sp>
        <p:nvSpPr>
          <p:cNvPr id="10" name="9 Rectángulo"/>
          <p:cNvSpPr/>
          <p:nvPr/>
        </p:nvSpPr>
        <p:spPr>
          <a:xfrm>
            <a:off x="7399632" y="3195663"/>
            <a:ext cx="1199367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Duodeno</a:t>
            </a:r>
            <a:endParaRPr lang="es-ES" sz="2000" dirty="0"/>
          </a:p>
        </p:txBody>
      </p:sp>
      <p:sp>
        <p:nvSpPr>
          <p:cNvPr id="11" name="10 Rectángulo"/>
          <p:cNvSpPr/>
          <p:nvPr/>
        </p:nvSpPr>
        <p:spPr>
          <a:xfrm>
            <a:off x="6712917" y="4440876"/>
            <a:ext cx="2225289" cy="40011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Colon transverso</a:t>
            </a:r>
            <a:endParaRPr lang="es-ES" sz="2000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2744646" y="2474973"/>
            <a:ext cx="1536733" cy="816116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10" idx="1"/>
          </p:cNvCxnSpPr>
          <p:nvPr/>
        </p:nvCxnSpPr>
        <p:spPr>
          <a:xfrm flipH="1" flipV="1">
            <a:off x="5796136" y="3207041"/>
            <a:ext cx="1603496" cy="188677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 flipV="1">
            <a:off x="5091307" y="4440876"/>
            <a:ext cx="1621610" cy="200055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172197" y="3500558"/>
            <a:ext cx="3088913" cy="1323439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El fondo es la parte más superficial,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ya que toma contacto con la pared abdominal anterior. Se apoya sobre el colon transverso. 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145200" y="5611364"/>
            <a:ext cx="3679724" cy="1077218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El cuello es la parte más profunda.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Se relaciona con la raíz hepática. A nivel del cuello se encuentra el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ganglio cístico de CALOT. </a:t>
            </a:r>
            <a:endParaRPr lang="es-ES" sz="1600" dirty="0">
              <a:solidFill>
                <a:srgbClr val="FF0000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4421733" y="3625300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Comic Sans MS" pitchFamily="66" charset="0"/>
              </a:rPr>
              <a:t>Fondo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4851615" y="3014090"/>
            <a:ext cx="681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Comic Sans MS" pitchFamily="66" charset="0"/>
              </a:rPr>
              <a:t>Cuerpo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5211382" y="2512430"/>
            <a:ext cx="6094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Comic Sans MS" pitchFamily="66" charset="0"/>
              </a:rPr>
              <a:t>Cuello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7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dc303.4shared.com/doc/IW8R2qIg/preview_html_9bdbd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626" y="334475"/>
            <a:ext cx="4046781" cy="626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22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95536" y="429529"/>
            <a:ext cx="3494867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CONDUCTO CÍSTICO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95536" y="1584107"/>
            <a:ext cx="379839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origina del cuello de la VB.</a:t>
            </a:r>
          </a:p>
          <a:p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dirige hacia abajo, a la izquierda y atrás.</a:t>
            </a:r>
          </a:p>
          <a:p>
            <a:endParaRPr lang="es-ES" b="1" dirty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Se une al conducto hepático común para formar el conducto colédoco.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716758" y="4653136"/>
            <a:ext cx="2852422" cy="707886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3 – 4 cm </a:t>
            </a:r>
            <a:r>
              <a:rPr lang="es-ES" sz="2000" b="1" dirty="0">
                <a:latin typeface="Comic Sans MS" pitchFamily="66" charset="0"/>
              </a:rPr>
              <a:t>de longitud</a:t>
            </a:r>
          </a:p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3 -5 mm </a:t>
            </a:r>
            <a:r>
              <a:rPr lang="es-ES" sz="2000" b="1" dirty="0">
                <a:latin typeface="Comic Sans MS" pitchFamily="66" charset="0"/>
              </a:rPr>
              <a:t>de ancho</a:t>
            </a:r>
            <a:endParaRPr lang="es-PY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04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33852" t="42788" b="17823"/>
          <a:stretch/>
        </p:blipFill>
        <p:spPr bwMode="auto">
          <a:xfrm>
            <a:off x="3635896" y="1206494"/>
            <a:ext cx="5328592" cy="44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23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33159" y="1556792"/>
            <a:ext cx="3084261" cy="1200329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Válvula de HEISTER: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Son pliegues espirales en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mucosa</a:t>
            </a:r>
            <a:r>
              <a:rPr lang="es-ES" b="1" dirty="0">
                <a:latin typeface="Comic Sans MS" pitchFamily="66" charset="0"/>
              </a:rPr>
              <a:t> de los 2 primeros centímetros.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46123" y="3429000"/>
            <a:ext cx="3101742" cy="1477328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Esfínter de LUTKENS: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Anillo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muscular </a:t>
            </a:r>
            <a:r>
              <a:rPr lang="es-ES" b="1" dirty="0">
                <a:latin typeface="Comic Sans MS" pitchFamily="66" charset="0"/>
              </a:rPr>
              <a:t>situado en el origen del conducto cístico (en su unión con el cuello de la VB).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767412" y="888999"/>
            <a:ext cx="2226892" cy="338554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latin typeface="Comic Sans MS" pitchFamily="66" charset="0"/>
              </a:rPr>
              <a:t>Válvula de HEISTER</a:t>
            </a:r>
            <a:endParaRPr lang="es-ES" sz="1600" dirty="0"/>
          </a:p>
        </p:txBody>
      </p:sp>
      <p:sp>
        <p:nvSpPr>
          <p:cNvPr id="10" name="9 Rectángulo"/>
          <p:cNvSpPr/>
          <p:nvPr/>
        </p:nvSpPr>
        <p:spPr>
          <a:xfrm>
            <a:off x="3779912" y="1387515"/>
            <a:ext cx="2377574" cy="338554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latin typeface="Comic Sans MS" pitchFamily="66" charset="0"/>
              </a:rPr>
              <a:t>Esfínter de LUTKENS</a:t>
            </a:r>
            <a:endParaRPr lang="es-ES" sz="1600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5569527" y="1676400"/>
            <a:ext cx="1197885" cy="696508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6925852" y="1227553"/>
            <a:ext cx="670484" cy="1180170"/>
          </a:xfrm>
          <a:prstGeom prst="straightConnector1">
            <a:avLst/>
          </a:prstGeom>
          <a:ln>
            <a:solidFill>
              <a:srgbClr val="00FFCC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324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24</a:t>
            </a:fld>
            <a:endParaRPr lang="es-ES"/>
          </a:p>
        </p:txBody>
      </p:sp>
      <p:pic>
        <p:nvPicPr>
          <p:cNvPr id="6" name="Picture 2" descr="C:\Documents and Settings\Usuario.PARTICULAR\Mis documentos\Mis escaneos\escanear0160.jpg"/>
          <p:cNvPicPr>
            <a:picLocks noChangeAspect="1" noChangeArrowheads="1"/>
          </p:cNvPicPr>
          <p:nvPr/>
        </p:nvPicPr>
        <p:blipFill>
          <a:blip r:embed="rId2" cstate="print"/>
          <a:srcRect l="3375" r="5041" b="5895"/>
          <a:stretch>
            <a:fillRect/>
          </a:stretch>
        </p:blipFill>
        <p:spPr bwMode="auto">
          <a:xfrm>
            <a:off x="547716" y="1700808"/>
            <a:ext cx="8009025" cy="4248472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323528" y="476672"/>
            <a:ext cx="8424936" cy="707886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conducto cístico se adosa a la cara derecha del conducto hepático común y lo sigue un cierto trayecto antes de unirse a él.</a:t>
            </a:r>
            <a:endParaRPr lang="es-PY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40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6137" t="27403" r="43896" b="28561"/>
          <a:stretch/>
        </p:blipFill>
        <p:spPr bwMode="auto">
          <a:xfrm>
            <a:off x="4847487" y="132573"/>
            <a:ext cx="3744416" cy="62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25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11560" y="392078"/>
            <a:ext cx="1949573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latin typeface="Comic Sans MS" pitchFamily="66" charset="0"/>
              </a:rPr>
              <a:t>ARTERIAS: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6135867" y="2132856"/>
            <a:ext cx="2952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latin typeface="Comic Sans MS" pitchFamily="66" charset="0"/>
              </a:rPr>
              <a:t>C</a:t>
            </a:r>
            <a:endParaRPr lang="es-ES" sz="1400" dirty="0"/>
          </a:p>
        </p:txBody>
      </p:sp>
      <p:sp>
        <p:nvSpPr>
          <p:cNvPr id="17" name="16 Rectángulo"/>
          <p:cNvSpPr/>
          <p:nvPr/>
        </p:nvSpPr>
        <p:spPr>
          <a:xfrm>
            <a:off x="7011526" y="2876164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latin typeface="Comic Sans MS" pitchFamily="66" charset="0"/>
              </a:rPr>
              <a:t>HP</a:t>
            </a:r>
            <a:endParaRPr lang="es-ES" sz="1400" dirty="0"/>
          </a:p>
        </p:txBody>
      </p:sp>
      <p:sp>
        <p:nvSpPr>
          <p:cNvPr id="18" name="17 Rectángulo"/>
          <p:cNvSpPr/>
          <p:nvPr/>
        </p:nvSpPr>
        <p:spPr>
          <a:xfrm>
            <a:off x="6087791" y="4312233"/>
            <a:ext cx="631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PDSP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239663" y="1196231"/>
            <a:ext cx="3360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VÍA BILIAR PRINCIPAL:</a:t>
            </a:r>
            <a:endParaRPr lang="es-ES" sz="2000" dirty="0">
              <a:solidFill>
                <a:srgbClr val="FF99FF"/>
              </a:solidFill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186287" y="1860502"/>
            <a:ext cx="4483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Arteria cística: </a:t>
            </a:r>
            <a:r>
              <a:rPr lang="es-ES" sz="2000" b="1" dirty="0">
                <a:latin typeface="Comic Sans MS" pitchFamily="66" charset="0"/>
              </a:rPr>
              <a:t>para el CHC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Arteria hepática propia: </a:t>
            </a:r>
            <a:r>
              <a:rPr lang="es-ES" sz="2000" b="1" dirty="0">
                <a:latin typeface="Comic Sans MS" pitchFamily="66" charset="0"/>
              </a:rPr>
              <a:t>para el segmento supraduodenal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Arteria PDSP: </a:t>
            </a:r>
            <a:r>
              <a:rPr lang="es-ES" sz="2000" b="1" dirty="0">
                <a:latin typeface="Comic Sans MS" pitchFamily="66" charset="0"/>
              </a:rPr>
              <a:t>para el colédoco</a:t>
            </a:r>
            <a:endParaRPr lang="es-ES" sz="2000" dirty="0"/>
          </a:p>
        </p:txBody>
      </p:sp>
      <p:sp>
        <p:nvSpPr>
          <p:cNvPr id="21" name="20 Rectángulo"/>
          <p:cNvSpPr/>
          <p:nvPr/>
        </p:nvSpPr>
        <p:spPr>
          <a:xfrm>
            <a:off x="239663" y="3324470"/>
            <a:ext cx="3488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VÍA BILIAR ACCESORIA:</a:t>
            </a:r>
            <a:endParaRPr lang="es-ES" sz="2000" dirty="0">
              <a:solidFill>
                <a:srgbClr val="FF99FF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315004" y="3724580"/>
            <a:ext cx="21130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Arteria cística:</a:t>
            </a:r>
            <a:endParaRPr lang="es-ES" sz="2000" dirty="0"/>
          </a:p>
        </p:txBody>
      </p:sp>
      <p:sp>
        <p:nvSpPr>
          <p:cNvPr id="23" name="22 Rectángulo"/>
          <p:cNvSpPr/>
          <p:nvPr/>
        </p:nvSpPr>
        <p:spPr>
          <a:xfrm>
            <a:off x="212975" y="4141143"/>
            <a:ext cx="44302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Rama de la </a:t>
            </a: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arteria hepática derecha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Puede pasar por delante o por detrás del CHC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Se encuentra en el triángulo de Calot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A nivel del cuello de la VB se divide en </a:t>
            </a: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2 ramas terminales: </a:t>
            </a:r>
            <a:r>
              <a:rPr lang="es-ES" sz="1600" b="1" dirty="0">
                <a:latin typeface="Comic Sans MS" pitchFamily="66" charset="0"/>
              </a:rPr>
              <a:t>anterior y posterior</a:t>
            </a:r>
          </a:p>
        </p:txBody>
      </p:sp>
    </p:spTree>
    <p:extLst>
      <p:ext uri="{BB962C8B-B14F-4D97-AF65-F5344CB8AC3E}">
        <p14:creationId xmlns:p14="http://schemas.microsoft.com/office/powerpoint/2010/main" val="3854688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uario.PARTICULAR\Mis documentos\Mis escaneos\escanear01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51520" y="476672"/>
            <a:ext cx="8712968" cy="5216060"/>
          </a:xfrm>
          <a:prstGeom prst="rect">
            <a:avLst/>
          </a:prstGeom>
          <a:noFill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26</a:t>
            </a:fld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2472646" y="1802516"/>
            <a:ext cx="1080120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8195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27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11560" y="392078"/>
            <a:ext cx="1406154" cy="461665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latin typeface="Comic Sans MS" pitchFamily="66" charset="0"/>
              </a:rPr>
              <a:t>VENAS: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94295" y="1407256"/>
            <a:ext cx="35044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No siguen a las arterias.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Van a la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vena porta hepática.</a:t>
            </a:r>
            <a:endParaRPr lang="es-ES" sz="1600" dirty="0">
              <a:solidFill>
                <a:srgbClr val="FFFF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11560" y="4288116"/>
            <a:ext cx="1792478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NERVIOS: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77420" y="4893956"/>
            <a:ext cx="4177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Ramas del </a:t>
            </a:r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plexo celíaco: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Plexo hepático anterior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Plexo hepático posterior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Nervio posterior del colédoco</a:t>
            </a:r>
            <a:endParaRPr lang="es-ES" sz="20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2" t="19791" r="28597" b="27368"/>
          <a:stretch/>
        </p:blipFill>
        <p:spPr bwMode="auto">
          <a:xfrm>
            <a:off x="4325677" y="706062"/>
            <a:ext cx="4692626" cy="517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194295" y="1030160"/>
            <a:ext cx="3047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VÍA BILIAR PRINCIPAL:</a:t>
            </a:r>
            <a:endParaRPr lang="es-ES" dirty="0">
              <a:solidFill>
                <a:srgbClr val="FF99FF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261221" y="2117424"/>
            <a:ext cx="3159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VÍA BILIAR ACCESORIA:</a:t>
            </a:r>
            <a:endParaRPr lang="es-ES" dirty="0">
              <a:solidFill>
                <a:srgbClr val="FF99FF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22002" y="2508668"/>
            <a:ext cx="43312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Venas superficiales: </a:t>
            </a:r>
            <a:r>
              <a:rPr lang="es-ES" sz="1600" b="1" dirty="0">
                <a:latin typeface="Comic Sans MS" pitchFamily="66" charset="0"/>
              </a:rPr>
              <a:t>siguen a las arterias y terminan en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la rama derecha de la vena porta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Venas profundas: </a:t>
            </a:r>
            <a:r>
              <a:rPr lang="es-ES" sz="1600" b="1" dirty="0">
                <a:latin typeface="Comic Sans MS" pitchFamily="66" charset="0"/>
              </a:rPr>
              <a:t>van a las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ramas intrahepáticas de la vena porta.</a:t>
            </a:r>
            <a:r>
              <a:rPr lang="es-ES" sz="1600" b="1" dirty="0">
                <a:latin typeface="Comic Sans MS" pitchFamily="66" charset="0"/>
              </a:rPr>
              <a:t> Forman las venas porta accesorias.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562683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9149B-636A-4C0C-8632-1A50CC67F182}" type="slidenum">
              <a:rPr lang="es-ES" smtClean="0"/>
              <a:t>28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851920" y="1206254"/>
            <a:ext cx="31357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 TENER EN CUENTA:</a:t>
            </a:r>
          </a:p>
        </p:txBody>
      </p:sp>
      <p:pic>
        <p:nvPicPr>
          <p:cNvPr id="11" name="Picture 3" descr="04719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06364"/>
            <a:ext cx="2396969" cy="343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225731" y="1892436"/>
            <a:ext cx="5472608" cy="2862322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La bilis se produce en el hígado, no en la VB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La VB almacena y concentra la bilis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La bilis sirve para emulsionar las grasas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La bilis llega a la VB de manera retrógrada</a:t>
            </a:r>
            <a:endParaRPr lang="es-PY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50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24746</TotalTime>
  <Words>1142</Words>
  <Application>Microsoft Office PowerPoint</Application>
  <PresentationFormat>Apresentação na tela (4:3)</PresentationFormat>
  <Paragraphs>205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Berlin Sans FB</vt:lpstr>
      <vt:lpstr>Calibri</vt:lpstr>
      <vt:lpstr>Comic Sans MS</vt:lpstr>
      <vt:lpstr>Wingdings</vt:lpstr>
      <vt:lpstr>Tema1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CFC</dc:title>
  <dc:creator>CHRISTIAN</dc:creator>
  <cp:lastModifiedBy>wagno araujo</cp:lastModifiedBy>
  <cp:revision>49</cp:revision>
  <dcterms:created xsi:type="dcterms:W3CDTF">2012-06-11T20:05:53Z</dcterms:created>
  <dcterms:modified xsi:type="dcterms:W3CDTF">2024-03-31T14:52:56Z</dcterms:modified>
</cp:coreProperties>
</file>